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5" r:id="rId6"/>
    <p:sldId id="263" r:id="rId7"/>
    <p:sldId id="264" r:id="rId8"/>
    <p:sldId id="266" r:id="rId9"/>
    <p:sldId id="262" r:id="rId10"/>
    <p:sldId id="269" r:id="rId11"/>
    <p:sldId id="267" r:id="rId12"/>
    <p:sldId id="261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F4FD"/>
    <a:srgbClr val="4DE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606E1E-D614-4319-87CD-32B8B3F81A15}" type="datetimeFigureOut">
              <a:rPr lang="en-GB"/>
              <a:pPr>
                <a:defRPr/>
              </a:pPr>
              <a:t>02/08/2012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D744B-B566-4DA2-91AB-144D287A3C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995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B19E0E6-4733-4E8E-B4C1-CA7568CB79B6}" type="slidenum">
              <a:rPr lang="en-GB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39579-5880-4E3F-BE76-74B774732B8B}" type="datetimeFigureOut">
              <a:rPr lang="en-GB"/>
              <a:pPr>
                <a:defRPr/>
              </a:pPr>
              <a:t>02/08/2012</a:t>
            </a:fld>
            <a:endParaRPr lang="en-GB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24704-1602-44BC-B555-D737B54088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61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7D145-4BEF-4471-BEB0-60239B9C9FED}" type="datetimeFigureOut">
              <a:rPr lang="en-GB"/>
              <a:pPr>
                <a:defRPr/>
              </a:pPr>
              <a:t>02/08/2012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09F63-3FDE-41BF-9E98-8A15CF7027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31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A14C5-B4FC-4B4C-B1BB-205A9758E53E}" type="datetimeFigureOut">
              <a:rPr lang="en-GB"/>
              <a:pPr>
                <a:defRPr/>
              </a:pPr>
              <a:t>02/08/2012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7341E-8BC5-4118-89C2-68D8C61AD8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9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BB946-A070-4A82-B36F-74D4E793F21D}" type="datetimeFigureOut">
              <a:rPr lang="en-GB"/>
              <a:pPr>
                <a:defRPr/>
              </a:pPr>
              <a:t>02/08/2012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58C71-A294-4A1F-982E-DF9F7DF226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99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B03B2-E6C8-4399-8FB6-D4463E316E31}" type="datetimeFigureOut">
              <a:rPr lang="en-GB"/>
              <a:pPr>
                <a:defRPr/>
              </a:pPr>
              <a:t>02/08/2012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CB928-0AC2-4555-B808-D114895C2E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7936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4C349-8BFE-4477-ABFD-98B8F9A04322}" type="datetimeFigureOut">
              <a:rPr lang="en-GB"/>
              <a:pPr>
                <a:defRPr/>
              </a:pPr>
              <a:t>02/08/2012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F8C4E-D78C-49E0-8DB7-E669077872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77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083A5-478B-4613-943E-7D19C89F2164}" type="datetimeFigureOut">
              <a:rPr lang="en-GB"/>
              <a:pPr>
                <a:defRPr/>
              </a:pPr>
              <a:t>02/08/2012</a:t>
            </a:fld>
            <a:endParaRPr lang="en-GB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5E167-7E4F-4BBE-9DB4-FB80D33DCB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13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B0861-0A1B-4D7B-B5B2-BF13C664308D}" type="datetimeFigureOut">
              <a:rPr lang="en-GB"/>
              <a:pPr>
                <a:defRPr/>
              </a:pPr>
              <a:t>02/08/2012</a:t>
            </a:fld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430E0-FC92-4EF5-A773-2DD0E46026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00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26A33-84D8-4AF4-9247-C74C06C8AF92}" type="datetimeFigureOut">
              <a:rPr lang="en-GB"/>
              <a:pPr>
                <a:defRPr/>
              </a:pPr>
              <a:t>02/08/2012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893E3-E2A9-457C-BF8A-7E613BAF39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1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A9CFB-C4E7-448D-9EC4-1CF5CBB943C8}" type="datetimeFigureOut">
              <a:rPr lang="en-GB"/>
              <a:pPr>
                <a:defRPr/>
              </a:pPr>
              <a:t>02/08/2012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175AC-653F-4D95-B149-FBF588D0D3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19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899F7-6941-4797-8057-D665F656D58B}" type="datetimeFigureOut">
              <a:rPr lang="en-GB"/>
              <a:pPr>
                <a:defRPr/>
              </a:pPr>
              <a:t>02/08/2012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7E901-52F7-420C-8AF3-19493E2364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469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4F397F-F28B-419B-9D4D-3F2E3C1314E5}" type="datetimeFigureOut">
              <a:rPr lang="en-GB"/>
              <a:pPr>
                <a:defRPr/>
              </a:pPr>
              <a:t>02/08/2012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DE35C6-AFC4-4C13-8FE0-7E03EEA601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29" r:id="rId2"/>
    <p:sldLayoutId id="2147483738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9" r:id="rId9"/>
    <p:sldLayoutId id="2147483735" r:id="rId10"/>
    <p:sldLayoutId id="214748373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071048" cy="892696"/>
          </a:xfr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800" dirty="0" smtClean="0">
                <a:cs typeface="Calibri" pitchFamily="34" charset="0"/>
              </a:rPr>
              <a:t>Knowing  </a:t>
            </a:r>
            <a:r>
              <a:rPr lang="en-GB" sz="4800" b="0" dirty="0" smtClean="0">
                <a:solidFill>
                  <a:srgbClr val="FF0000"/>
                </a:solidFill>
                <a:cs typeface="Calibri" pitchFamily="34" charset="0"/>
              </a:rPr>
              <a:t>the Real  </a:t>
            </a:r>
            <a:r>
              <a:rPr lang="en-GB" sz="4800" dirty="0" smtClean="0">
                <a:solidFill>
                  <a:srgbClr val="4DE1EA"/>
                </a:solidFill>
                <a:cs typeface="Calibri" pitchFamily="34" charset="0"/>
              </a:rPr>
              <a:t>God</a:t>
            </a:r>
            <a:endParaRPr lang="en-GB" sz="4800" dirty="0">
              <a:solidFill>
                <a:srgbClr val="4DE1EA"/>
              </a:solidFill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684213" y="971550"/>
            <a:ext cx="712787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4800">
                <a:solidFill>
                  <a:srgbClr val="4DE1EA"/>
                </a:solidFill>
                <a:latin typeface="Calibri" pitchFamily="34" charset="0"/>
                <a:cs typeface="Calibri" pitchFamily="34" charset="0"/>
              </a:rPr>
              <a:t>Our view of God impacts </a:t>
            </a:r>
          </a:p>
          <a:p>
            <a:r>
              <a:rPr lang="en-GB" sz="4800">
                <a:solidFill>
                  <a:srgbClr val="4DE1EA"/>
                </a:solidFill>
                <a:latin typeface="Calibri" pitchFamily="34" charset="0"/>
                <a:cs typeface="Calibri" pitchFamily="34" charset="0"/>
              </a:rPr>
              <a:t>every aspect of our life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12788" y="2708275"/>
            <a:ext cx="6634162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Adverse circumstances in the past: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GB" sz="3200" dirty="0" smtClean="0">
                <a:latin typeface="Calibri" pitchFamily="34" charset="0"/>
                <a:cs typeface="Calibri" pitchFamily="34" charset="0"/>
              </a:rPr>
              <a:t>Family relationship</a:t>
            </a:r>
            <a:endParaRPr lang="en-GB" sz="3200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GB" sz="3200" dirty="0" smtClean="0">
                <a:latin typeface="Calibri" pitchFamily="34" charset="0"/>
                <a:cs typeface="Calibri" pitchFamily="34" charset="0"/>
              </a:rPr>
              <a:t>Religious experience</a:t>
            </a:r>
            <a:endParaRPr lang="en-GB" sz="3200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GB" sz="3200" dirty="0" smtClean="0">
                <a:latin typeface="Calibri" pitchFamily="34" charset="0"/>
                <a:cs typeface="Calibri" pitchFamily="34" charset="0"/>
              </a:rPr>
              <a:t>Painful life event</a:t>
            </a:r>
            <a:endParaRPr lang="en-GB" sz="3200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endParaRPr lang="en-GB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41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632848" cy="820688"/>
          </a:xfrm>
          <a:extLst/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Knowing </a:t>
            </a:r>
            <a:r>
              <a:rPr lang="en-GB" b="0" dirty="0" smtClean="0">
                <a:solidFill>
                  <a:srgbClr val="FF0000"/>
                </a:solidFill>
              </a:rPr>
              <a:t>the Real </a:t>
            </a:r>
            <a:r>
              <a:rPr lang="en-GB" dirty="0" smtClean="0">
                <a:solidFill>
                  <a:srgbClr val="4DE1EA"/>
                </a:solidFill>
              </a:rPr>
              <a:t>God</a:t>
            </a:r>
            <a:endParaRPr lang="en-GB" dirty="0">
              <a:solidFill>
                <a:srgbClr val="4DE1EA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188" y="2205038"/>
            <a:ext cx="7993062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85000"/>
                  </a:schemeClr>
                </a:solidFill>
                <a:latin typeface="+mj-lt"/>
              </a:rPr>
              <a:t>1 John 2: 3   </a:t>
            </a:r>
            <a:r>
              <a:rPr lang="en-GB" sz="2400" i="1" dirty="0">
                <a:latin typeface="+mj-lt"/>
              </a:rPr>
              <a:t>We know that we have come to know him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i="1" dirty="0">
                <a:latin typeface="+mj-lt"/>
              </a:rPr>
              <a:t>           </a:t>
            </a:r>
            <a:r>
              <a:rPr lang="en-GB" sz="2400" dirty="0">
                <a:solidFill>
                  <a:schemeClr val="tx1">
                    <a:lumMod val="85000"/>
                  </a:schemeClr>
                </a:solidFill>
                <a:latin typeface="+mj-lt"/>
              </a:rPr>
              <a:t>(i.e. Jesus)</a:t>
            </a:r>
            <a:r>
              <a:rPr lang="en-GB" sz="2400" i="1" dirty="0">
                <a:solidFill>
                  <a:schemeClr val="tx1">
                    <a:lumMod val="85000"/>
                  </a:schemeClr>
                </a:solidFill>
                <a:latin typeface="+mj-lt"/>
              </a:rPr>
              <a:t>   </a:t>
            </a:r>
            <a:r>
              <a:rPr lang="en-GB" sz="2400" i="1" dirty="0">
                <a:latin typeface="+mj-lt"/>
              </a:rPr>
              <a:t>if we obey his commands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188" y="3213100"/>
            <a:ext cx="81375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John 14:15   </a:t>
            </a:r>
            <a:r>
              <a:rPr lang="en-GB" sz="2400" i="1" dirty="0">
                <a:latin typeface="Calibri" pitchFamily="34" charset="0"/>
                <a:cs typeface="Calibri" pitchFamily="34" charset="0"/>
              </a:rPr>
              <a:t>If you love me, you will keep my commandments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NASB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24075" y="3922713"/>
            <a:ext cx="5688013" cy="182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An Inspecting God</a:t>
            </a:r>
          </a:p>
          <a:p>
            <a:pPr marL="457200" indent="-457200" fontAlgn="auto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 Disappointed God</a:t>
            </a:r>
          </a:p>
          <a:p>
            <a:pPr marL="457200" indent="-457200" fontAlgn="auto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 Distant God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539750" y="925513"/>
            <a:ext cx="77771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D7F4FD"/>
                </a:solidFill>
                <a:latin typeface="Calibri" pitchFamily="34" charset="0"/>
                <a:cs typeface="Calibri" pitchFamily="34" charset="0"/>
              </a:rPr>
              <a:t>I could benefit from experiencing more of Jesus as: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1650" y="1700213"/>
            <a:ext cx="81026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4DE1EA"/>
              </a:buClr>
              <a:buFont typeface="Wingdings" pitchFamily="2" charset="2"/>
              <a:buChar char="ü"/>
              <a:defRPr/>
            </a:pPr>
            <a:r>
              <a:rPr lang="en-GB" sz="2400" dirty="0">
                <a:latin typeface="Calibri" pitchFamily="34" charset="0"/>
                <a:cs typeface="Calibri" pitchFamily="34" charset="0"/>
              </a:rPr>
              <a:t>The  “</a:t>
            </a: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welcoming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”  Jesus                               </a:t>
            </a:r>
            <a:r>
              <a:rPr lang="en-GB" sz="2400" dirty="0">
                <a:solidFill>
                  <a:schemeClr val="tx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Luke 19: 5</a:t>
            </a:r>
            <a:endParaRPr lang="en-GB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750" y="2259013"/>
            <a:ext cx="80645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4DE1EA"/>
              </a:buClr>
              <a:buFont typeface="Wingdings" pitchFamily="2" charset="2"/>
              <a:buChar char="ü"/>
              <a:defRPr/>
            </a:pPr>
            <a:r>
              <a:rPr lang="en-GB" sz="2400" dirty="0">
                <a:latin typeface="Calibri" pitchFamily="34" charset="0"/>
                <a:cs typeface="Calibri" pitchFamily="34" charset="0"/>
              </a:rPr>
              <a:t>The  “</a:t>
            </a: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encouraging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”  Jesus                            </a:t>
            </a:r>
            <a:r>
              <a:rPr lang="en-GB" sz="2400" dirty="0">
                <a:solidFill>
                  <a:schemeClr val="tx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Luke 22: 32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750" y="2841625"/>
            <a:ext cx="792003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4DE1EA"/>
              </a:buClr>
              <a:buFont typeface="Wingdings" pitchFamily="2" charset="2"/>
              <a:buChar char="ü"/>
              <a:defRPr/>
            </a:pPr>
            <a:r>
              <a:rPr lang="en-GB" sz="2400" dirty="0">
                <a:latin typeface="Calibri" pitchFamily="34" charset="0"/>
                <a:cs typeface="Calibri" pitchFamily="34" charset="0"/>
              </a:rPr>
              <a:t>The  “</a:t>
            </a: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compassionate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”  Jesus                       </a:t>
            </a:r>
            <a:r>
              <a:rPr lang="en-GB" sz="2400" dirty="0">
                <a:solidFill>
                  <a:schemeClr val="tx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John 11: 35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750" y="3427413"/>
            <a:ext cx="80645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4DE1EA"/>
              </a:buClr>
              <a:buFont typeface="Wingdings" pitchFamily="2" charset="2"/>
              <a:buChar char="ü"/>
              <a:defRPr/>
            </a:pPr>
            <a:r>
              <a:rPr lang="en-GB" sz="2400" dirty="0">
                <a:latin typeface="Calibri" pitchFamily="34" charset="0"/>
                <a:cs typeface="Calibri" pitchFamily="34" charset="0"/>
              </a:rPr>
              <a:t>The  “</a:t>
            </a: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embracing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”  Jesus                               </a:t>
            </a:r>
            <a:r>
              <a:rPr lang="en-GB" sz="2400" dirty="0">
                <a:solidFill>
                  <a:schemeClr val="tx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Matthew 19: 15         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2450" y="4032250"/>
            <a:ext cx="8051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4DE1EA"/>
              </a:buClr>
              <a:buFont typeface="Wingdings" pitchFamily="2" charset="2"/>
              <a:buChar char="ü"/>
              <a:defRPr/>
            </a:pPr>
            <a:r>
              <a:rPr lang="en-GB" sz="2400" dirty="0">
                <a:latin typeface="Calibri" pitchFamily="34" charset="0"/>
                <a:cs typeface="Calibri" pitchFamily="34" charset="0"/>
              </a:rPr>
              <a:t>The  “</a:t>
            </a: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lovingly confrontational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”  Jesus      </a:t>
            </a:r>
            <a:r>
              <a:rPr lang="en-GB" sz="1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>
                <a:solidFill>
                  <a:schemeClr val="tx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John 8: 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2450" y="4581525"/>
            <a:ext cx="812323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Clr>
                <a:srgbClr val="4DE1EA"/>
              </a:buClr>
              <a:buFont typeface="Wingdings" pitchFamily="2" charset="2"/>
              <a:buChar char="ü"/>
              <a:defRPr/>
            </a:pPr>
            <a:r>
              <a:rPr lang="en-GB" sz="2400" dirty="0">
                <a:latin typeface="Calibri" pitchFamily="34" charset="0"/>
                <a:cs typeface="Calibri" pitchFamily="34" charset="0"/>
              </a:rPr>
              <a:t>The  “</a:t>
            </a: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caring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”  Jesus                                       </a:t>
            </a:r>
            <a:r>
              <a:rPr lang="en-GB" sz="2400" dirty="0">
                <a:solidFill>
                  <a:schemeClr val="tx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Matthew 17: 27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750" y="5157788"/>
            <a:ext cx="78486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Clr>
                <a:srgbClr val="4DE1EA"/>
              </a:buClr>
              <a:buFont typeface="Wingdings" pitchFamily="2" charset="2"/>
              <a:buChar char="ü"/>
              <a:defRPr/>
            </a:pPr>
            <a:r>
              <a:rPr lang="en-GB" sz="2400" dirty="0" smtClean="0">
                <a:latin typeface="Calibri" pitchFamily="34" charset="0"/>
                <a:cs typeface="Calibri" pitchFamily="34" charset="0"/>
              </a:rPr>
              <a:t> The  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“</a:t>
            </a: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honouring</a:t>
            </a:r>
            <a:r>
              <a:rPr lang="en-GB" sz="2400" dirty="0">
                <a:latin typeface="Calibri" pitchFamily="34" charset="0"/>
                <a:cs typeface="Calibri" pitchFamily="34" charset="0"/>
              </a:rPr>
              <a:t>”  Jesus                               </a:t>
            </a:r>
            <a:r>
              <a:rPr lang="en-GB" sz="2400" dirty="0">
                <a:solidFill>
                  <a:schemeClr val="tx1">
                    <a:lumMod val="85000"/>
                  </a:schemeClr>
                </a:solidFill>
                <a:latin typeface="Calibri" pitchFamily="34" charset="0"/>
                <a:cs typeface="Calibri" pitchFamily="34" charset="0"/>
              </a:rPr>
              <a:t>Matthew 15: 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44984" y="620688"/>
            <a:ext cx="7777163" cy="55707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800" b="1" dirty="0">
                <a:solidFill>
                  <a:srgbClr val="4DE1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 Prayer</a:t>
            </a:r>
          </a:p>
          <a:p>
            <a:pPr>
              <a:defRPr/>
            </a:pPr>
            <a:endParaRPr lang="en-GB" sz="2000" b="1" dirty="0">
              <a:solidFill>
                <a:srgbClr val="D7F4F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GB" sz="2400" b="1" dirty="0">
                <a:solidFill>
                  <a:srgbClr val="D7F4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Fill my heart, Holy Spirit, with the wonder of an embracing</a:t>
            </a:r>
            <a:r>
              <a:rPr lang="en-GB" sz="2400" b="1" dirty="0" smtClean="0">
                <a:solidFill>
                  <a:srgbClr val="D7F4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</a:t>
            </a:r>
          </a:p>
          <a:p>
            <a:pPr algn="r">
              <a:defRPr/>
            </a:pPr>
            <a:r>
              <a:rPr lang="en-GB" sz="2400" b="1" dirty="0" smtClean="0">
                <a:solidFill>
                  <a:srgbClr val="D7F4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b="1" dirty="0">
                <a:solidFill>
                  <a:srgbClr val="D7F4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celebrating Christ</a:t>
            </a:r>
            <a:r>
              <a:rPr lang="en-GB" sz="2400" b="1" dirty="0" smtClean="0">
                <a:solidFill>
                  <a:srgbClr val="D7F4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lnSpc>
                <a:spcPct val="200000"/>
              </a:lnSpc>
              <a:defRPr/>
            </a:pPr>
            <a:r>
              <a:rPr lang="en-GB" sz="2400" b="1" dirty="0" smtClean="0">
                <a:solidFill>
                  <a:srgbClr val="D7F4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 may </a:t>
            </a:r>
            <a:r>
              <a:rPr lang="en-GB" sz="2400" b="1" dirty="0">
                <a:solidFill>
                  <a:srgbClr val="D7F4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my joy and gratitude </a:t>
            </a:r>
            <a:r>
              <a:rPr lang="en-GB" sz="2400" b="1" dirty="0" smtClean="0">
                <a:solidFill>
                  <a:srgbClr val="D7F4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for </a:t>
            </a:r>
            <a:r>
              <a:rPr lang="en-GB" sz="2400" b="1" dirty="0">
                <a:solidFill>
                  <a:srgbClr val="D7F4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being so loved </a:t>
            </a:r>
            <a:endParaRPr lang="en-GB" sz="2400" b="1" dirty="0" smtClean="0">
              <a:solidFill>
                <a:srgbClr val="D7F4F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defRPr/>
            </a:pPr>
            <a:r>
              <a:rPr lang="en-GB" sz="2400" b="1" dirty="0" smtClean="0">
                <a:solidFill>
                  <a:srgbClr val="D7F4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empower </a:t>
            </a:r>
            <a:r>
              <a:rPr lang="en-GB" sz="2400" b="1" dirty="0">
                <a:solidFill>
                  <a:srgbClr val="D7F4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my love for others.</a:t>
            </a:r>
          </a:p>
          <a:p>
            <a:pPr>
              <a:lnSpc>
                <a:spcPct val="200000"/>
              </a:lnSpc>
              <a:defRPr/>
            </a:pPr>
            <a:r>
              <a:rPr lang="en-GB" sz="2400" b="1" dirty="0">
                <a:solidFill>
                  <a:srgbClr val="D7F4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Release in me, heavenly Father, that love for others </a:t>
            </a:r>
            <a:r>
              <a:rPr lang="en-GB" sz="2400" b="1" dirty="0" smtClean="0">
                <a:solidFill>
                  <a:srgbClr val="D7F4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around</a:t>
            </a:r>
          </a:p>
          <a:p>
            <a:pPr algn="r">
              <a:defRPr/>
            </a:pPr>
            <a:r>
              <a:rPr lang="en-GB" sz="2400" b="1" dirty="0" smtClean="0">
                <a:solidFill>
                  <a:srgbClr val="D7F4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b="1" dirty="0">
                <a:solidFill>
                  <a:srgbClr val="D7F4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me with the same caring initiative.</a:t>
            </a:r>
          </a:p>
          <a:p>
            <a:pPr>
              <a:lnSpc>
                <a:spcPct val="200000"/>
              </a:lnSpc>
              <a:defRPr/>
            </a:pPr>
            <a:r>
              <a:rPr lang="en-GB" sz="2400" b="1" dirty="0">
                <a:solidFill>
                  <a:srgbClr val="D7F4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Make my heart especially sensitive to passing on your love </a:t>
            </a:r>
          </a:p>
          <a:p>
            <a:pPr algn="ctr">
              <a:defRPr/>
            </a:pPr>
            <a:r>
              <a:rPr lang="en-GB" sz="2400" b="1" dirty="0">
                <a:solidFill>
                  <a:srgbClr val="D7F4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to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32050"/>
            <a:ext cx="8071048" cy="881039"/>
          </a:xfr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800" dirty="0" smtClean="0">
                <a:cs typeface="Calibri" pitchFamily="34" charset="0"/>
              </a:rPr>
              <a:t>Know  </a:t>
            </a:r>
            <a:r>
              <a:rPr lang="en-GB" sz="4800" b="0" dirty="0" smtClean="0">
                <a:solidFill>
                  <a:srgbClr val="FF0000"/>
                </a:solidFill>
                <a:cs typeface="Calibri" pitchFamily="34" charset="0"/>
              </a:rPr>
              <a:t>the Real  </a:t>
            </a:r>
            <a:r>
              <a:rPr lang="en-GB" sz="4800" dirty="0" smtClean="0">
                <a:cs typeface="Calibri" pitchFamily="34" charset="0"/>
              </a:rPr>
              <a:t>God  </a:t>
            </a:r>
            <a:r>
              <a:rPr lang="en-GB" sz="4000" dirty="0" smtClean="0">
                <a:solidFill>
                  <a:schemeClr val="tx1"/>
                </a:solidFill>
                <a:effectLst/>
                <a:cs typeface="Calibri" pitchFamily="34" charset="0"/>
              </a:rPr>
              <a:t>?</a:t>
            </a:r>
            <a:endParaRPr lang="en-GB" sz="4000" dirty="0">
              <a:solidFill>
                <a:schemeClr val="tx1"/>
              </a:solidFill>
              <a:effectLst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188" y="908050"/>
            <a:ext cx="46085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latin typeface="Calibri" pitchFamily="34" charset="0"/>
                <a:cs typeface="Calibri" pitchFamily="34" charset="0"/>
              </a:rPr>
              <a:t>How</a:t>
            </a:r>
            <a:r>
              <a:rPr lang="en-GB" sz="4000" dirty="0">
                <a:latin typeface="+mj-lt"/>
              </a:rPr>
              <a:t> can I …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8500" y="3644900"/>
            <a:ext cx="588645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>
                    <a:lumMod val="85000"/>
                  </a:schemeClr>
                </a:solidFill>
                <a:latin typeface="+mj-lt"/>
              </a:rPr>
              <a:t>Exodus 33: 12-23             </a:t>
            </a:r>
            <a:r>
              <a:rPr lang="en-GB" sz="3200" b="1" dirty="0">
                <a:solidFill>
                  <a:srgbClr val="D7F4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Moses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>
                    <a:lumMod val="85000"/>
                  </a:schemeClr>
                </a:solidFill>
                <a:latin typeface="+mj-lt"/>
              </a:rPr>
              <a:t>Job 23: 3                            </a:t>
            </a:r>
            <a:r>
              <a:rPr lang="en-GB" sz="3200" b="1" dirty="0">
                <a:solidFill>
                  <a:srgbClr val="D7F4F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Job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8500" y="4968875"/>
            <a:ext cx="8121650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tx1">
                    <a:lumMod val="85000"/>
                  </a:schemeClr>
                </a:solidFill>
                <a:latin typeface="+mj-lt"/>
              </a:rPr>
              <a:t>1 Timothy 1:17    </a:t>
            </a:r>
            <a:r>
              <a:rPr lang="en-GB" sz="3200" i="1" dirty="0">
                <a:latin typeface="+mj-lt"/>
              </a:rPr>
              <a:t>To the King eternal, immortal, </a:t>
            </a:r>
            <a:r>
              <a:rPr lang="en-GB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invisible</a:t>
            </a:r>
            <a:r>
              <a:rPr lang="en-GB" sz="3200" i="1" dirty="0">
                <a:latin typeface="+mj-lt"/>
              </a:rPr>
              <a:t>, the only true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071048" cy="820688"/>
          </a:xfr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800" dirty="0" smtClean="0">
                <a:cs typeface="Calibri" pitchFamily="34" charset="0"/>
              </a:rPr>
              <a:t>Knowing </a:t>
            </a:r>
            <a:r>
              <a:rPr lang="en-GB" sz="4800" b="0" dirty="0" smtClean="0">
                <a:solidFill>
                  <a:srgbClr val="FF0000"/>
                </a:solidFill>
                <a:cs typeface="Calibri" pitchFamily="34" charset="0"/>
              </a:rPr>
              <a:t>the Real </a:t>
            </a:r>
            <a:r>
              <a:rPr lang="en-GB" sz="4800" dirty="0" smtClean="0">
                <a:cs typeface="Calibri" pitchFamily="34" charset="0"/>
              </a:rPr>
              <a:t>Mart</a:t>
            </a:r>
            <a:endParaRPr lang="en-GB" sz="4800" dirty="0"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288" y="908050"/>
            <a:ext cx="8208962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rgbClr val="4DE1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God wants us to know Him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rgbClr val="4DE1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… intimately</a:t>
            </a:r>
          </a:p>
        </p:txBody>
      </p:sp>
      <p:sp>
        <p:nvSpPr>
          <p:cNvPr id="6" name="Rectangle 5"/>
          <p:cNvSpPr/>
          <p:nvPr/>
        </p:nvSpPr>
        <p:spPr>
          <a:xfrm>
            <a:off x="422275" y="2636838"/>
            <a:ext cx="8424863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+mj-lt"/>
              </a:rPr>
              <a:t>Intimacy means that you know me      </a:t>
            </a:r>
            <a:r>
              <a:rPr lang="en-GB" sz="2400" dirty="0">
                <a:latin typeface="+mj-lt"/>
              </a:rPr>
              <a:t>(</a:t>
            </a:r>
            <a:r>
              <a:rPr lang="en-GB" sz="2400" i="1" dirty="0">
                <a:solidFill>
                  <a:schemeClr val="tx1">
                    <a:lumMod val="75000"/>
                  </a:schemeClr>
                </a:solidFill>
                <a:latin typeface="+mj-lt"/>
              </a:rPr>
              <a:t>YADA</a:t>
            </a:r>
            <a:r>
              <a:rPr lang="en-GB" sz="2400" dirty="0">
                <a:latin typeface="+mj-lt"/>
              </a:rPr>
              <a:t>—to know deeply)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08400" y="3429000"/>
            <a:ext cx="513873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85000"/>
                  </a:schemeClr>
                </a:solidFill>
                <a:latin typeface="+mj-lt"/>
              </a:rPr>
              <a:t>Job 19:14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i="1" dirty="0">
                <a:latin typeface="+mj-lt"/>
              </a:rPr>
              <a:t>all my intimate friends detest me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429000"/>
            <a:ext cx="2808288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076825" y="4957763"/>
            <a:ext cx="17272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288" y="908050"/>
            <a:ext cx="8208962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rgbClr val="4DE1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God wants us to know Him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rgbClr val="4DE1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… intimately</a:t>
            </a:r>
          </a:p>
        </p:txBody>
      </p:sp>
      <p:sp>
        <p:nvSpPr>
          <p:cNvPr id="6" name="Rectangle 5"/>
          <p:cNvSpPr/>
          <p:nvPr/>
        </p:nvSpPr>
        <p:spPr>
          <a:xfrm>
            <a:off x="422275" y="2636838"/>
            <a:ext cx="8424863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+mj-lt"/>
              </a:rPr>
              <a:t>Intimacy means that you know me      </a:t>
            </a:r>
            <a:r>
              <a:rPr lang="en-GB" sz="2400" dirty="0">
                <a:latin typeface="+mj-lt"/>
              </a:rPr>
              <a:t>(</a:t>
            </a:r>
            <a:r>
              <a:rPr lang="en-GB" sz="2400" i="1" dirty="0">
                <a:solidFill>
                  <a:schemeClr val="tx1">
                    <a:lumMod val="75000"/>
                  </a:schemeClr>
                </a:solidFill>
                <a:latin typeface="+mj-lt"/>
              </a:rPr>
              <a:t>YADA</a:t>
            </a:r>
            <a:r>
              <a:rPr lang="en-GB" sz="2400" dirty="0">
                <a:latin typeface="+mj-lt"/>
              </a:rPr>
              <a:t>—to know deeply)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0213" y="4076700"/>
            <a:ext cx="8064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85000"/>
                  </a:schemeClr>
                </a:solidFill>
                <a:latin typeface="+mj-lt"/>
              </a:rPr>
              <a:t>Jeremiah 1: 5         </a:t>
            </a:r>
            <a:r>
              <a:rPr lang="en-GB" sz="2400" i="1" dirty="0">
                <a:latin typeface="+mj-lt"/>
              </a:rPr>
              <a:t>Before I formed you in the womb I knew you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0213" y="4652963"/>
            <a:ext cx="7920037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85000"/>
                  </a:schemeClr>
                </a:solidFill>
                <a:latin typeface="+mj-lt"/>
              </a:rPr>
              <a:t>Psalm 139: 1-4      </a:t>
            </a:r>
            <a:r>
              <a:rPr lang="en-GB" sz="2400" dirty="0">
                <a:latin typeface="+mj-lt"/>
              </a:rPr>
              <a:t>God knows our every thought, emotion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latin typeface="+mj-lt"/>
              </a:rPr>
              <a:t>and motivation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288" y="908050"/>
            <a:ext cx="8208962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4DE1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4000" b="1" dirty="0">
                <a:solidFill>
                  <a:srgbClr val="4DE1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God wants us to know Him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rgbClr val="4DE1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… intimately</a:t>
            </a:r>
          </a:p>
        </p:txBody>
      </p:sp>
      <p:sp>
        <p:nvSpPr>
          <p:cNvPr id="2" name="Rectangle 1"/>
          <p:cNvSpPr/>
          <p:nvPr/>
        </p:nvSpPr>
        <p:spPr>
          <a:xfrm>
            <a:off x="468313" y="2635250"/>
            <a:ext cx="8370887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+mj-lt"/>
              </a:rPr>
              <a:t>Intimacy means that I can know you.  </a:t>
            </a:r>
            <a:r>
              <a:rPr lang="en-GB" sz="2400" dirty="0">
                <a:latin typeface="+mj-lt"/>
              </a:rPr>
              <a:t>(</a:t>
            </a:r>
            <a:r>
              <a:rPr lang="en-GB" sz="2400" i="1" dirty="0">
                <a:solidFill>
                  <a:schemeClr val="tx1">
                    <a:lumMod val="75000"/>
                  </a:schemeClr>
                </a:solidFill>
                <a:latin typeface="+mj-lt"/>
              </a:rPr>
              <a:t>SOD</a:t>
            </a:r>
            <a:r>
              <a:rPr lang="en-GB" sz="2400" dirty="0">
                <a:latin typeface="+mj-lt"/>
              </a:rPr>
              <a:t>—to reveal / disclose)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750" y="3860800"/>
            <a:ext cx="82994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85000"/>
                  </a:schemeClr>
                </a:solidFill>
                <a:latin typeface="+mj-lt"/>
              </a:rPr>
              <a:t>Proverbs 3: 32    </a:t>
            </a:r>
            <a:r>
              <a:rPr lang="en-GB" sz="2400" i="1" dirty="0">
                <a:latin typeface="+mj-lt"/>
              </a:rPr>
              <a:t>the Lord … takes the upright into his confidence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65000"/>
                  </a:schemeClr>
                </a:solidFill>
                <a:latin typeface="+mj-lt"/>
              </a:rPr>
              <a:t>NIV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i="1" dirty="0">
                <a:latin typeface="+mj-lt"/>
              </a:rPr>
              <a:t>                                                         God is intimate with the upright            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65000"/>
                  </a:schemeClr>
                </a:solidFill>
                <a:latin typeface="+mj-lt"/>
              </a:rPr>
              <a:t>NASB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288" y="908050"/>
            <a:ext cx="8208962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rgbClr val="4DE1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God wants us to know Him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rgbClr val="4DE1E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… intimately</a:t>
            </a:r>
          </a:p>
        </p:txBody>
      </p:sp>
      <p:sp>
        <p:nvSpPr>
          <p:cNvPr id="2" name="Rectangle 1"/>
          <p:cNvSpPr/>
          <p:nvPr/>
        </p:nvSpPr>
        <p:spPr>
          <a:xfrm>
            <a:off x="539750" y="2636838"/>
            <a:ext cx="8280400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+mj-lt"/>
              </a:rPr>
              <a:t>Intimacy means that you care about me. 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latin typeface="+mj-lt"/>
              </a:rPr>
              <a:t>(</a:t>
            </a:r>
            <a:r>
              <a:rPr lang="en-GB" sz="2400" i="1" dirty="0">
                <a:solidFill>
                  <a:schemeClr val="tx1">
                    <a:lumMod val="75000"/>
                  </a:schemeClr>
                </a:solidFill>
                <a:latin typeface="+mj-lt"/>
              </a:rPr>
              <a:t>SAKAN</a:t>
            </a:r>
            <a:r>
              <a:rPr lang="en-GB" sz="2400" dirty="0">
                <a:latin typeface="+mj-lt"/>
              </a:rPr>
              <a:t>—to be of use to)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750" y="3860800"/>
            <a:ext cx="82804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85000"/>
                  </a:schemeClr>
                </a:solidFill>
                <a:latin typeface="+mj-lt"/>
              </a:rPr>
              <a:t>Psalm 139: 3   </a:t>
            </a:r>
            <a:r>
              <a:rPr lang="en-GB" sz="2400" i="1" dirty="0">
                <a:latin typeface="+mj-lt"/>
              </a:rPr>
              <a:t>You are familiar with all my ways                      </a:t>
            </a:r>
            <a:r>
              <a:rPr lang="en-GB" sz="2400" dirty="0">
                <a:solidFill>
                  <a:schemeClr val="tx1">
                    <a:lumMod val="65000"/>
                  </a:schemeClr>
                </a:solidFill>
                <a:latin typeface="+mj-lt"/>
              </a:rPr>
              <a:t>NIV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latin typeface="+mj-lt"/>
              </a:rPr>
              <a:t>                  </a:t>
            </a:r>
            <a:r>
              <a:rPr lang="en-GB" sz="2400" dirty="0">
                <a:solidFill>
                  <a:srgbClr val="4DE1EA"/>
                </a:solidFill>
                <a:latin typeface="+mj-lt"/>
              </a:rPr>
              <a:t>or</a:t>
            </a:r>
            <a:r>
              <a:rPr lang="en-GB" sz="2400" dirty="0">
                <a:latin typeface="+mj-lt"/>
              </a:rPr>
              <a:t>      </a:t>
            </a:r>
            <a:r>
              <a:rPr lang="en-GB" sz="2400" i="1" dirty="0">
                <a:latin typeface="+mj-lt"/>
              </a:rPr>
              <a:t>… intimately acquainted with all my ways     </a:t>
            </a:r>
            <a:r>
              <a:rPr lang="en-GB" sz="2400" dirty="0">
                <a:solidFill>
                  <a:schemeClr val="tx1">
                    <a:lumMod val="65000"/>
                  </a:schemeClr>
                </a:solidFill>
                <a:latin typeface="+mj-lt"/>
              </a:rPr>
              <a:t>NASB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750" y="5238750"/>
            <a:ext cx="820896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WHY this beneficial / caring involvement?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85000"/>
                  </a:schemeClr>
                </a:solidFill>
                <a:latin typeface="+mj-lt"/>
              </a:rPr>
              <a:t>Psalm 139: 10    </a:t>
            </a:r>
            <a:r>
              <a:rPr lang="en-GB" sz="2400" dirty="0">
                <a:latin typeface="+mj-lt"/>
              </a:rPr>
              <a:t>in order to guide us and make us secure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632848" cy="820688"/>
          </a:xfrm>
          <a:extLst/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5300" dirty="0" smtClean="0"/>
              <a:t>Knowing</a:t>
            </a:r>
            <a:r>
              <a:rPr lang="en-GB" dirty="0" smtClean="0"/>
              <a:t> </a:t>
            </a:r>
            <a:r>
              <a:rPr lang="en-GB" sz="5300" b="0" dirty="0" smtClean="0">
                <a:solidFill>
                  <a:srgbClr val="FF0000"/>
                </a:solidFill>
              </a:rPr>
              <a:t>the Real </a:t>
            </a:r>
            <a:r>
              <a:rPr lang="en-GB" sz="5300" dirty="0" smtClean="0">
                <a:solidFill>
                  <a:srgbClr val="4DE1EA"/>
                </a:solidFill>
              </a:rPr>
              <a:t>God</a:t>
            </a:r>
            <a:endParaRPr lang="en-GB" sz="5300" dirty="0">
              <a:solidFill>
                <a:srgbClr val="4DE1E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2300" y="1824038"/>
            <a:ext cx="81375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85000"/>
                  </a:schemeClr>
                </a:solidFill>
                <a:latin typeface="+mj-lt"/>
              </a:rPr>
              <a:t>John 14: 5-12   </a:t>
            </a:r>
            <a:r>
              <a:rPr lang="en-GB" sz="2400" dirty="0">
                <a:latin typeface="+mj-lt"/>
              </a:rPr>
              <a:t>The disciples wanted to know God, the Father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2300" y="2492375"/>
            <a:ext cx="8066088" cy="1939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85000"/>
                  </a:schemeClr>
                </a:solidFill>
                <a:latin typeface="+mj-lt"/>
              </a:rPr>
              <a:t>John 14: 7    </a:t>
            </a:r>
            <a:r>
              <a:rPr lang="en-GB" sz="2400" i="1" dirty="0">
                <a:latin typeface="+mj-lt"/>
              </a:rPr>
              <a:t>If you really knew me</a:t>
            </a:r>
            <a:r>
              <a:rPr lang="en-GB" sz="2400" dirty="0">
                <a:solidFill>
                  <a:schemeClr val="tx1">
                    <a:lumMod val="85000"/>
                  </a:schemeClr>
                </a:solidFill>
                <a:latin typeface="+mj-lt"/>
              </a:rPr>
              <a:t> </a:t>
            </a:r>
            <a:r>
              <a:rPr lang="en-GB" sz="2400" i="1" dirty="0">
                <a:latin typeface="+mj-lt"/>
              </a:rPr>
              <a:t>you would know my Father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i="1" dirty="0">
                <a:latin typeface="+mj-lt"/>
              </a:rPr>
              <a:t>as well.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i="1" dirty="0">
                <a:latin typeface="Calibri" pitchFamily="34" charset="0"/>
                <a:cs typeface="Calibri" pitchFamily="34" charset="0"/>
              </a:rPr>
              <a:t>                      </a:t>
            </a:r>
            <a:r>
              <a:rPr lang="en-GB" sz="2400" i="1" dirty="0">
                <a:solidFill>
                  <a:srgbClr val="D7F4FD"/>
                </a:solidFill>
                <a:latin typeface="Calibri" pitchFamily="34" charset="0"/>
                <a:cs typeface="Calibri" pitchFamily="34" charset="0"/>
              </a:rPr>
              <a:t>If you </a:t>
            </a:r>
            <a:r>
              <a:rPr lang="en-GB" sz="2400" dirty="0">
                <a:solidFill>
                  <a:srgbClr val="D7F4FD"/>
                </a:solidFill>
                <a:latin typeface="Calibri" pitchFamily="34" charset="0"/>
                <a:cs typeface="Calibri" pitchFamily="34" charset="0"/>
              </a:rPr>
              <a:t>had got to know me through our relationship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rgbClr val="D7F4FD"/>
                </a:solidFill>
                <a:latin typeface="Calibri" pitchFamily="34" charset="0"/>
                <a:cs typeface="Calibri" pitchFamily="34" charset="0"/>
              </a:rPr>
              <a:t>                      together </a:t>
            </a:r>
            <a:r>
              <a:rPr lang="en-GB" sz="2400" i="1" dirty="0">
                <a:solidFill>
                  <a:srgbClr val="D7F4FD"/>
                </a:solidFill>
                <a:latin typeface="Calibri" pitchFamily="34" charset="0"/>
                <a:cs typeface="Calibri" pitchFamily="34" charset="0"/>
              </a:rPr>
              <a:t>you would know,</a:t>
            </a:r>
            <a:r>
              <a:rPr lang="en-GB" sz="2400" dirty="0">
                <a:solidFill>
                  <a:srgbClr val="D7F4FD"/>
                </a:solidFill>
                <a:latin typeface="Calibri" pitchFamily="34" charset="0"/>
                <a:cs typeface="Calibri" pitchFamily="34" charset="0"/>
              </a:rPr>
              <a:t> have seen,</a:t>
            </a:r>
            <a:r>
              <a:rPr lang="en-GB" sz="2400" i="1" dirty="0">
                <a:solidFill>
                  <a:srgbClr val="D7F4FD"/>
                </a:solidFill>
                <a:latin typeface="Calibri" pitchFamily="34" charset="0"/>
                <a:cs typeface="Calibri" pitchFamily="34" charset="0"/>
              </a:rPr>
              <a:t> my Father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i="1" dirty="0">
                <a:solidFill>
                  <a:srgbClr val="D7F4FD"/>
                </a:solidFill>
                <a:latin typeface="Calibri" pitchFamily="34" charset="0"/>
                <a:cs typeface="Calibri" pitchFamily="34" charset="0"/>
              </a:rPr>
              <a:t>as well.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138" y="4581525"/>
            <a:ext cx="8085137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85000"/>
                  </a:schemeClr>
                </a:solidFill>
                <a:latin typeface="+mj-lt"/>
              </a:rPr>
              <a:t>John 14: 8   </a:t>
            </a:r>
            <a:r>
              <a:rPr lang="en-GB" sz="2400" i="1" dirty="0">
                <a:latin typeface="+mj-lt"/>
              </a:rPr>
              <a:t>Show us the Father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solidFill>
                  <a:schemeClr val="tx1">
                    <a:lumMod val="85000"/>
                  </a:schemeClr>
                </a:solidFill>
                <a:latin typeface="+mj-lt"/>
              </a:rPr>
              <a:t>              : 9   </a:t>
            </a:r>
            <a:r>
              <a:rPr lang="en-GB" sz="2400" i="1" dirty="0">
                <a:latin typeface="+mj-lt"/>
              </a:rPr>
              <a:t>Don’t you know me, Philip, even after such a long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i="1" dirty="0">
                <a:latin typeface="+mj-lt"/>
              </a:rPr>
              <a:t> time?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i="1" dirty="0">
                <a:latin typeface="+mj-lt"/>
              </a:rPr>
              <a:t>                     Anyone who has seen me has seen the Father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684213" y="971550"/>
            <a:ext cx="712787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4800">
                <a:solidFill>
                  <a:srgbClr val="4DE1EA"/>
                </a:solidFill>
                <a:latin typeface="Calibri" pitchFamily="34" charset="0"/>
                <a:cs typeface="Calibri" pitchFamily="34" charset="0"/>
              </a:rPr>
              <a:t>Our view of God impacts </a:t>
            </a:r>
          </a:p>
          <a:p>
            <a:r>
              <a:rPr lang="en-GB" sz="4800">
                <a:solidFill>
                  <a:srgbClr val="4DE1EA"/>
                </a:solidFill>
                <a:latin typeface="Calibri" pitchFamily="34" charset="0"/>
                <a:cs typeface="Calibri" pitchFamily="34" charset="0"/>
              </a:rPr>
              <a:t>every aspect of our life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12788" y="2708275"/>
            <a:ext cx="6634162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GB" sz="3200">
                <a:latin typeface="Calibri" pitchFamily="34" charset="0"/>
                <a:cs typeface="Calibri" pitchFamily="34" charset="0"/>
              </a:rPr>
              <a:t>Love for God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GB" sz="3200">
                <a:latin typeface="Calibri" pitchFamily="34" charset="0"/>
                <a:cs typeface="Calibri" pitchFamily="34" charset="0"/>
              </a:rPr>
              <a:t>Self concept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GB" sz="3200">
                <a:latin typeface="Calibri" pitchFamily="34" charset="0"/>
                <a:cs typeface="Calibri" pitchFamily="34" charset="0"/>
              </a:rPr>
              <a:t>Relationships with others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r>
              <a:rPr lang="en-GB" sz="3200">
                <a:latin typeface="Calibri" pitchFamily="34" charset="0"/>
                <a:cs typeface="Calibri" pitchFamily="34" charset="0"/>
              </a:rPr>
              <a:t>Experience of God’s Word</a:t>
            </a:r>
          </a:p>
          <a:p>
            <a:pPr marL="457200" indent="-457200">
              <a:lnSpc>
                <a:spcPct val="150000"/>
              </a:lnSpc>
              <a:buFont typeface="Arial" charset="0"/>
              <a:buChar char="•"/>
            </a:pPr>
            <a:endParaRPr lang="en-GB" sz="320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469</TotalTime>
  <Words>562</Words>
  <Application>Microsoft Office PowerPoint</Application>
  <PresentationFormat>On-screen Show (4:3)</PresentationFormat>
  <Paragraphs>84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Knowing  the Real  God</vt:lpstr>
      <vt:lpstr>Know  the Real  God  ?</vt:lpstr>
      <vt:lpstr>Knowing the Real Mart</vt:lpstr>
      <vt:lpstr>PowerPoint Presentation</vt:lpstr>
      <vt:lpstr>PowerPoint Presentation</vt:lpstr>
      <vt:lpstr>PowerPoint Presentation</vt:lpstr>
      <vt:lpstr>PowerPoint Presentation</vt:lpstr>
      <vt:lpstr>Knowing the Real God</vt:lpstr>
      <vt:lpstr>PowerPoint Presentation</vt:lpstr>
      <vt:lpstr>PowerPoint Presentation</vt:lpstr>
      <vt:lpstr>Knowing the Real God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Knowing   God</dc:title>
  <dc:creator>Martin Westacott</dc:creator>
  <cp:lastModifiedBy>Martin Westacott</cp:lastModifiedBy>
  <cp:revision>34</cp:revision>
  <dcterms:created xsi:type="dcterms:W3CDTF">2012-07-31T10:23:00Z</dcterms:created>
  <dcterms:modified xsi:type="dcterms:W3CDTF">2012-08-02T10:02:35Z</dcterms:modified>
</cp:coreProperties>
</file>